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8" r:id="rId4"/>
    <p:sldId id="257" r:id="rId5"/>
    <p:sldId id="260" r:id="rId6"/>
    <p:sldId id="261" r:id="rId7"/>
    <p:sldId id="263" r:id="rId8"/>
    <p:sldId id="264" r:id="rId9"/>
    <p:sldId id="262" r:id="rId10"/>
    <p:sldId id="265" r:id="rId11"/>
    <p:sldId id="266" r:id="rId12"/>
    <p:sldId id="277" r:id="rId13"/>
    <p:sldId id="267" r:id="rId14"/>
    <p:sldId id="269" r:id="rId15"/>
    <p:sldId id="268" r:id="rId16"/>
    <p:sldId id="270" r:id="rId17"/>
    <p:sldId id="276"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4C80A7D-B20C-474D-8176-C6C393E0D7A3}" type="datetimeFigureOut">
              <a:rPr lang="en-US" smtClean="0"/>
              <a:pPr/>
              <a:t>1/6/2020</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68AEC5F-EF56-4C27-87D0-5782BE336D1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80A7D-B20C-474D-8176-C6C393E0D7A3}" type="datetimeFigureOut">
              <a:rPr lang="en-US" smtClean="0"/>
              <a:pPr/>
              <a:t>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8AEC5F-EF56-4C27-87D0-5782BE336D1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80A7D-B20C-474D-8176-C6C393E0D7A3}" type="datetimeFigureOut">
              <a:rPr lang="en-US" smtClean="0"/>
              <a:pPr/>
              <a:t>1/6/2020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8AEC5F-EF56-4C27-87D0-5782BE336D1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4C80A7D-B20C-474D-8176-C6C393E0D7A3}" type="datetimeFigureOut">
              <a:rPr lang="en-US" smtClean="0"/>
              <a:pPr/>
              <a:t>1/6/2020</a:t>
            </a:fld>
            <a:endParaRPr lang="en-IN"/>
          </a:p>
        </p:txBody>
      </p:sp>
      <p:sp>
        <p:nvSpPr>
          <p:cNvPr id="9" name="Slide Number Placeholder 8"/>
          <p:cNvSpPr>
            <a:spLocks noGrp="1"/>
          </p:cNvSpPr>
          <p:nvPr>
            <p:ph type="sldNum" sz="quarter" idx="15"/>
          </p:nvPr>
        </p:nvSpPr>
        <p:spPr/>
        <p:txBody>
          <a:bodyPr rtlCol="0"/>
          <a:lstStyle/>
          <a:p>
            <a:fld id="{568AEC5F-EF56-4C27-87D0-5782BE336D1E}"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4C80A7D-B20C-474D-8176-C6C393E0D7A3}" type="datetimeFigureOut">
              <a:rPr lang="en-US" smtClean="0"/>
              <a:pPr/>
              <a:t>1/6/2020</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68AEC5F-EF56-4C27-87D0-5782BE336D1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4C80A7D-B20C-474D-8176-C6C393E0D7A3}" type="datetimeFigureOut">
              <a:rPr lang="en-US" smtClean="0"/>
              <a:pPr/>
              <a:t>1/6/2020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8AEC5F-EF56-4C27-87D0-5782BE336D1E}"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4C80A7D-B20C-474D-8176-C6C393E0D7A3}" type="datetimeFigureOut">
              <a:rPr lang="en-US" smtClean="0"/>
              <a:pPr/>
              <a:t>1/6/2020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8AEC5F-EF56-4C27-87D0-5782BE336D1E}"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4C80A7D-B20C-474D-8176-C6C393E0D7A3}" type="datetimeFigureOut">
              <a:rPr lang="en-US" smtClean="0"/>
              <a:pPr/>
              <a:t>1/6/2020</a:t>
            </a:fld>
            <a:endParaRPr lang="en-IN"/>
          </a:p>
        </p:txBody>
      </p:sp>
      <p:sp>
        <p:nvSpPr>
          <p:cNvPr id="7" name="Slide Number Placeholder 6"/>
          <p:cNvSpPr>
            <a:spLocks noGrp="1"/>
          </p:cNvSpPr>
          <p:nvPr>
            <p:ph type="sldNum" sz="quarter" idx="11"/>
          </p:nvPr>
        </p:nvSpPr>
        <p:spPr/>
        <p:txBody>
          <a:bodyPr rtlCol="0"/>
          <a:lstStyle/>
          <a:p>
            <a:fld id="{568AEC5F-EF56-4C27-87D0-5782BE336D1E}"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80A7D-B20C-474D-8176-C6C393E0D7A3}" type="datetimeFigureOut">
              <a:rPr lang="en-US" smtClean="0"/>
              <a:pPr/>
              <a:t>1/6/2020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68AEC5F-EF56-4C27-87D0-5782BE336D1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4C80A7D-B20C-474D-8176-C6C393E0D7A3}" type="datetimeFigureOut">
              <a:rPr lang="en-US" smtClean="0"/>
              <a:pPr/>
              <a:t>1/6/2020</a:t>
            </a:fld>
            <a:endParaRPr lang="en-IN"/>
          </a:p>
        </p:txBody>
      </p:sp>
      <p:sp>
        <p:nvSpPr>
          <p:cNvPr id="22" name="Slide Number Placeholder 21"/>
          <p:cNvSpPr>
            <a:spLocks noGrp="1"/>
          </p:cNvSpPr>
          <p:nvPr>
            <p:ph type="sldNum" sz="quarter" idx="15"/>
          </p:nvPr>
        </p:nvSpPr>
        <p:spPr/>
        <p:txBody>
          <a:bodyPr rtlCol="0"/>
          <a:lstStyle/>
          <a:p>
            <a:fld id="{568AEC5F-EF56-4C27-87D0-5782BE336D1E}"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4C80A7D-B20C-474D-8176-C6C393E0D7A3}" type="datetimeFigureOut">
              <a:rPr lang="en-US" smtClean="0"/>
              <a:pPr/>
              <a:t>1/6/2020</a:t>
            </a:fld>
            <a:endParaRPr lang="en-IN"/>
          </a:p>
        </p:txBody>
      </p:sp>
      <p:sp>
        <p:nvSpPr>
          <p:cNvPr id="18" name="Slide Number Placeholder 17"/>
          <p:cNvSpPr>
            <a:spLocks noGrp="1"/>
          </p:cNvSpPr>
          <p:nvPr>
            <p:ph type="sldNum" sz="quarter" idx="11"/>
          </p:nvPr>
        </p:nvSpPr>
        <p:spPr/>
        <p:txBody>
          <a:bodyPr rtlCol="0"/>
          <a:lstStyle/>
          <a:p>
            <a:fld id="{568AEC5F-EF56-4C27-87D0-5782BE336D1E}"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4C80A7D-B20C-474D-8176-C6C393E0D7A3}" type="datetimeFigureOut">
              <a:rPr lang="en-US" smtClean="0"/>
              <a:pPr/>
              <a:t>1/6/2020</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68AEC5F-EF56-4C27-87D0-5782BE336D1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85794"/>
            <a:ext cx="7772400" cy="1928826"/>
          </a:xfrm>
        </p:spPr>
        <p:txBody>
          <a:bodyPr/>
          <a:lstStyle/>
          <a:p>
            <a:r>
              <a:rPr lang="en-IN" dirty="0" smtClean="0"/>
              <a:t>Networks and database:</a:t>
            </a:r>
            <a:endParaRPr lang="en-IN" dirty="0"/>
          </a:p>
        </p:txBody>
      </p:sp>
      <p:sp>
        <p:nvSpPr>
          <p:cNvPr id="3" name="Subtitle 2"/>
          <p:cNvSpPr>
            <a:spLocks noGrp="1"/>
          </p:cNvSpPr>
          <p:nvPr>
            <p:ph type="subTitle" idx="1"/>
          </p:nvPr>
        </p:nvSpPr>
        <p:spPr/>
        <p:txBody>
          <a:bodyPr/>
          <a:lstStyle/>
          <a:p>
            <a:r>
              <a:rPr lang="en-IN" dirty="0" smtClean="0"/>
              <a:t>Ms. </a:t>
            </a:r>
            <a:r>
              <a:rPr lang="en-IN" dirty="0" err="1" smtClean="0"/>
              <a:t>Dhanashree</a:t>
            </a:r>
            <a:r>
              <a:rPr lang="en-IN" dirty="0" smtClean="0"/>
              <a:t> M. </a:t>
            </a:r>
            <a:r>
              <a:rPr lang="en-IN" dirty="0" err="1" smtClean="0"/>
              <a:t>Kini</a:t>
            </a:r>
            <a:endParaRPr lang="en-IN" dirty="0" smtClean="0"/>
          </a:p>
          <a:p>
            <a:r>
              <a:rPr lang="en-IN" dirty="0" smtClean="0"/>
              <a:t>Department of Commerce and Management.</a:t>
            </a:r>
            <a:endParaRPr lang="en-IN"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Ring topologies.</a:t>
            </a:r>
            <a:endParaRPr lang="en-IN" dirty="0"/>
          </a:p>
        </p:txBody>
      </p:sp>
      <p:sp>
        <p:nvSpPr>
          <p:cNvPr id="3" name="Content Placeholder 2"/>
          <p:cNvSpPr>
            <a:spLocks noGrp="1"/>
          </p:cNvSpPr>
          <p:nvPr>
            <p:ph sz="quarter" idx="1"/>
          </p:nvPr>
        </p:nvSpPr>
        <p:spPr/>
        <p:txBody>
          <a:bodyPr>
            <a:normAutofit/>
          </a:bodyPr>
          <a:lstStyle/>
          <a:p>
            <a:r>
              <a:rPr lang="en-IN" dirty="0" smtClean="0"/>
              <a:t>Each forms a ring because one computer connected to another. At the last computer connected to first computer.</a:t>
            </a:r>
          </a:p>
          <a:p>
            <a:r>
              <a:rPr lang="en-IN" dirty="0" smtClean="0"/>
              <a:t>In this topologies data flow in </a:t>
            </a:r>
            <a:r>
              <a:rPr lang="en-IN" dirty="0" err="1" smtClean="0"/>
              <a:t>uni</a:t>
            </a:r>
            <a:r>
              <a:rPr lang="en-IN" dirty="0" smtClean="0"/>
              <a:t>-directional and sometime dual direction.</a:t>
            </a:r>
          </a:p>
          <a:p>
            <a:r>
              <a:rPr lang="en-IN" dirty="0" smtClean="0"/>
              <a:t>Effected by high network traffic.</a:t>
            </a:r>
          </a:p>
          <a:p>
            <a:r>
              <a:rPr lang="en-IN" dirty="0" smtClean="0"/>
              <a:t>Cheap to install.</a:t>
            </a:r>
          </a:p>
          <a:p>
            <a:r>
              <a:rPr lang="en-IN" dirty="0" smtClean="0"/>
              <a:t>If one computer in a ring fails all the network will fail.</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Lenovo\Desktop\kkkkkkkkkkkkk.jpg"/>
          <p:cNvPicPr>
            <a:picLocks noGrp="1" noChangeAspect="1" noChangeArrowheads="1"/>
          </p:cNvPicPr>
          <p:nvPr>
            <p:ph sz="quarter" idx="1"/>
          </p:nvPr>
        </p:nvPicPr>
        <p:blipFill>
          <a:blip r:embed="rId2"/>
          <a:srcRect/>
          <a:stretch>
            <a:fillRect/>
          </a:stretch>
        </p:blipFill>
        <p:spPr bwMode="auto">
          <a:xfrm>
            <a:off x="785786" y="642938"/>
            <a:ext cx="7072362" cy="54832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Lenovo\Desktop\gggggggggggg.jpg"/>
          <p:cNvPicPr>
            <a:picLocks noGrp="1" noChangeAspect="1" noChangeArrowheads="1"/>
          </p:cNvPicPr>
          <p:nvPr>
            <p:ph sz="quarter" idx="1"/>
          </p:nvPr>
        </p:nvPicPr>
        <p:blipFill>
          <a:blip r:embed="rId2"/>
          <a:srcRect/>
          <a:stretch>
            <a:fillRect/>
          </a:stretch>
        </p:blipFill>
        <p:spPr bwMode="auto">
          <a:xfrm>
            <a:off x="457200" y="1000108"/>
            <a:ext cx="8229600" cy="492922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Star topology</a:t>
            </a:r>
            <a:endParaRPr lang="en-IN" dirty="0"/>
          </a:p>
        </p:txBody>
      </p:sp>
      <p:sp>
        <p:nvSpPr>
          <p:cNvPr id="3" name="Content Placeholder 2"/>
          <p:cNvSpPr>
            <a:spLocks noGrp="1"/>
          </p:cNvSpPr>
          <p:nvPr>
            <p:ph sz="quarter" idx="1"/>
          </p:nvPr>
        </p:nvSpPr>
        <p:spPr/>
        <p:txBody>
          <a:bodyPr/>
          <a:lstStyle/>
          <a:p>
            <a:r>
              <a:rPr lang="en-IN" dirty="0" smtClean="0"/>
              <a:t>All the computer that are connected with that central hub.</a:t>
            </a:r>
          </a:p>
          <a:p>
            <a:r>
              <a:rPr lang="en-IN" dirty="0" smtClean="0"/>
              <a:t>Direct connection</a:t>
            </a:r>
          </a:p>
          <a:p>
            <a:r>
              <a:rPr lang="en-IN" dirty="0" smtClean="0"/>
              <a:t>Fast performances.</a:t>
            </a:r>
          </a:p>
          <a:p>
            <a:r>
              <a:rPr lang="en-IN" dirty="0" smtClean="0"/>
              <a:t>Installation cost high.</a:t>
            </a:r>
          </a:p>
          <a:p>
            <a:r>
              <a:rPr lang="en-IN" dirty="0" smtClean="0"/>
              <a:t>If central connection or hub fails automatically all the computer will stop working.</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Lenovo\Desktop\lllllllll.jpg"/>
          <p:cNvPicPr>
            <a:picLocks noGrp="1" noChangeAspect="1" noChangeArrowheads="1"/>
          </p:cNvPicPr>
          <p:nvPr>
            <p:ph sz="quarter" idx="1"/>
          </p:nvPr>
        </p:nvPicPr>
        <p:blipFill>
          <a:blip r:embed="rId2"/>
          <a:srcRect/>
          <a:stretch>
            <a:fillRect/>
          </a:stretch>
        </p:blipFill>
        <p:spPr bwMode="auto">
          <a:xfrm>
            <a:off x="1807271" y="1357298"/>
            <a:ext cx="5908001" cy="476886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Mesh topology.</a:t>
            </a:r>
            <a:br>
              <a:rPr lang="en-IN" dirty="0" smtClean="0"/>
            </a:br>
            <a:endParaRPr lang="en-IN" dirty="0"/>
          </a:p>
        </p:txBody>
      </p:sp>
      <p:sp>
        <p:nvSpPr>
          <p:cNvPr id="3" name="Content Placeholder 2"/>
          <p:cNvSpPr>
            <a:spLocks noGrp="1"/>
          </p:cNvSpPr>
          <p:nvPr>
            <p:ph sz="quarter" idx="1"/>
          </p:nvPr>
        </p:nvSpPr>
        <p:spPr/>
        <p:txBody>
          <a:bodyPr>
            <a:normAutofit/>
          </a:bodyPr>
          <a:lstStyle/>
          <a:p>
            <a:r>
              <a:rPr lang="en-IN" dirty="0" smtClean="0"/>
              <a:t>It is a point to point connection to the computer. All the network nodes are connected to each other. </a:t>
            </a:r>
          </a:p>
          <a:p>
            <a:r>
              <a:rPr lang="en-IN" dirty="0" smtClean="0"/>
              <a:t>Each device interface for every other device on the network.</a:t>
            </a:r>
          </a:p>
          <a:p>
            <a:r>
              <a:rPr lang="en-IN" dirty="0" smtClean="0"/>
              <a:t>2 techniques.</a:t>
            </a:r>
          </a:p>
          <a:p>
            <a:r>
              <a:rPr lang="en-IN" dirty="0" smtClean="0"/>
              <a:t>Routing: Routing logic used to reach the destination by using the shortest distance.</a:t>
            </a:r>
          </a:p>
          <a:p>
            <a:r>
              <a:rPr lang="en-IN" dirty="0" smtClean="0"/>
              <a:t>Flooding: same data is transmitted to all network node. It leads unwanted load over network. </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quarter" idx="1"/>
          </p:nvPr>
        </p:nvPicPr>
        <p:blipFill>
          <a:blip r:embed="rId2"/>
          <a:srcRect/>
          <a:stretch>
            <a:fillRect/>
          </a:stretch>
        </p:blipFill>
        <p:spPr bwMode="auto">
          <a:xfrm>
            <a:off x="571472" y="642918"/>
            <a:ext cx="7929618" cy="5613424"/>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quarter" idx="1"/>
          </p:nvPr>
        </p:nvPicPr>
        <p:blipFill>
          <a:blip r:embed="rId2"/>
          <a:srcRect/>
          <a:stretch>
            <a:fillRect/>
          </a:stretch>
        </p:blipFill>
        <p:spPr bwMode="auto">
          <a:xfrm>
            <a:off x="1158564" y="857232"/>
            <a:ext cx="6826872" cy="5268931"/>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Hybrid topology </a:t>
            </a:r>
            <a:endParaRPr lang="en-IN" dirty="0"/>
          </a:p>
        </p:txBody>
      </p:sp>
      <p:sp>
        <p:nvSpPr>
          <p:cNvPr id="3" name="Content Placeholder 2"/>
          <p:cNvSpPr>
            <a:spLocks noGrp="1"/>
          </p:cNvSpPr>
          <p:nvPr>
            <p:ph sz="quarter" idx="1"/>
          </p:nvPr>
        </p:nvSpPr>
        <p:spPr/>
        <p:txBody>
          <a:bodyPr/>
          <a:lstStyle/>
          <a:p>
            <a:r>
              <a:rPr lang="en-IN" dirty="0" smtClean="0"/>
              <a:t>It is mixture of two or more topologies. These topologies a mix of bus topology, mesh topology, ring topology, star topology and tree topology.</a:t>
            </a:r>
          </a:p>
          <a:p>
            <a:r>
              <a:rPr lang="en-IN" dirty="0" smtClean="0"/>
              <a:t>Complex design and costly.</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a:srcRect/>
          <a:stretch>
            <a:fillRect/>
          </a:stretch>
        </p:blipFill>
        <p:spPr bwMode="auto">
          <a:xfrm>
            <a:off x="563960" y="500063"/>
            <a:ext cx="8016079" cy="56261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N" dirty="0" smtClean="0"/>
              <a:t>What is computer network????</a:t>
            </a:r>
            <a:endParaRPr lang="en-IN" dirty="0"/>
          </a:p>
        </p:txBody>
      </p:sp>
      <p:sp>
        <p:nvSpPr>
          <p:cNvPr id="3" name="Content Placeholder 2"/>
          <p:cNvSpPr>
            <a:spLocks noGrp="1"/>
          </p:cNvSpPr>
          <p:nvPr>
            <p:ph sz="quarter" idx="1"/>
          </p:nvPr>
        </p:nvSpPr>
        <p:spPr/>
        <p:txBody>
          <a:bodyPr/>
          <a:lstStyle/>
          <a:p>
            <a:pPr>
              <a:buNone/>
            </a:pPr>
            <a:r>
              <a:rPr lang="en-IN" dirty="0" smtClean="0"/>
              <a:t>Interconnected collection of autonomous computers. </a:t>
            </a:r>
          </a:p>
          <a:p>
            <a:pPr>
              <a:buNone/>
            </a:pPr>
            <a:r>
              <a:rPr lang="en-IN" dirty="0" smtClean="0"/>
              <a:t>Two computer are inter connected if they are capable of exchanging information. </a:t>
            </a:r>
          </a:p>
          <a:p>
            <a:pPr>
              <a:buNone/>
            </a:pPr>
            <a:r>
              <a:rPr lang="en-IN" dirty="0" smtClean="0"/>
              <a:t>Thus the computer network provides communication path between different computer to share their data and resources with other computers.</a:t>
            </a:r>
            <a:endParaRPr lang="en-IN"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a:stretch>
            <a:fillRect/>
          </a:stretch>
        </p:blipFill>
        <p:spPr bwMode="auto">
          <a:xfrm>
            <a:off x="949919" y="1600200"/>
            <a:ext cx="6482161" cy="487362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043890" cy="2828932"/>
          </a:xfrm>
        </p:spPr>
        <p:txBody>
          <a:bodyPr>
            <a:normAutofit/>
          </a:bodyPr>
          <a:lstStyle/>
          <a:p>
            <a:pPr algn="ctr"/>
            <a:r>
              <a:rPr lang="en-IN" sz="9600" dirty="0" smtClean="0"/>
              <a:t>Thank you</a:t>
            </a:r>
            <a:endParaRPr lang="en-IN"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a:r>
            <a:br>
              <a:rPr lang="en-IN" dirty="0" smtClean="0"/>
            </a:br>
            <a:r>
              <a:rPr lang="en-IN" dirty="0" smtClean="0"/>
              <a:t>classification of computer network:</a:t>
            </a:r>
            <a:endParaRPr lang="en-IN" dirty="0"/>
          </a:p>
        </p:txBody>
      </p:sp>
      <p:sp>
        <p:nvSpPr>
          <p:cNvPr id="3" name="Content Placeholder 2"/>
          <p:cNvSpPr>
            <a:spLocks noGrp="1"/>
          </p:cNvSpPr>
          <p:nvPr>
            <p:ph sz="quarter" idx="1"/>
          </p:nvPr>
        </p:nvSpPr>
        <p:spPr/>
        <p:txBody>
          <a:bodyPr/>
          <a:lstStyle/>
          <a:p>
            <a:pPr marL="514350" indent="-514350">
              <a:buAutoNum type="arabicPeriod"/>
            </a:pPr>
            <a:r>
              <a:rPr lang="en-IN" dirty="0" smtClean="0"/>
              <a:t>LAN: LOCAL AREA NETWORK</a:t>
            </a:r>
          </a:p>
          <a:p>
            <a:pPr marL="514350" indent="-514350">
              <a:buAutoNum type="arabicPeriod"/>
            </a:pPr>
            <a:r>
              <a:rPr lang="en-IN" dirty="0" smtClean="0"/>
              <a:t>WAN: WIDE AREA NETWORK</a:t>
            </a:r>
          </a:p>
          <a:p>
            <a:pPr marL="514350" indent="-514350">
              <a:buAutoNum type="arabicPeriod"/>
            </a:pPr>
            <a:r>
              <a:rPr lang="en-IN" dirty="0" smtClean="0"/>
              <a:t>MAN: METROPOLITAN AREA NETWORK.</a:t>
            </a:r>
            <a:endParaRPr lang="en-IN"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00043"/>
            <a:ext cx="7772400" cy="928694"/>
          </a:xfrm>
        </p:spPr>
        <p:txBody>
          <a:bodyPr/>
          <a:lstStyle/>
          <a:p>
            <a:r>
              <a:rPr lang="en-IN" dirty="0" smtClean="0"/>
              <a:t>LAN:</a:t>
            </a:r>
            <a:endParaRPr lang="en-IN" dirty="0"/>
          </a:p>
        </p:txBody>
      </p:sp>
      <p:sp>
        <p:nvSpPr>
          <p:cNvPr id="3" name="Subtitle 2"/>
          <p:cNvSpPr>
            <a:spLocks noGrp="1"/>
          </p:cNvSpPr>
          <p:nvPr>
            <p:ph type="subTitle" idx="1"/>
          </p:nvPr>
        </p:nvSpPr>
        <p:spPr>
          <a:xfrm>
            <a:off x="571472" y="1785926"/>
            <a:ext cx="7858180" cy="4643470"/>
          </a:xfrm>
        </p:spPr>
        <p:txBody>
          <a:bodyPr/>
          <a:lstStyle/>
          <a:p>
            <a:pPr algn="l"/>
            <a:r>
              <a:rPr lang="en-IN" dirty="0" smtClean="0">
                <a:solidFill>
                  <a:schemeClr val="tx1"/>
                </a:solidFill>
              </a:rPr>
              <a:t>A local area network is a computer network that interconnects computer within  a limited area such as a  residence, school, laboratory, university campus or office building.</a:t>
            </a:r>
          </a:p>
          <a:p>
            <a:pPr algn="l"/>
            <a:endParaRPr lang="en-IN" dirty="0">
              <a:solidFill>
                <a:schemeClr val="tx1"/>
              </a:solidFill>
            </a:endParaRPr>
          </a:p>
          <a:p>
            <a:pPr algn="l"/>
            <a:endParaRPr lang="en-IN" dirty="0">
              <a:solidFill>
                <a:schemeClr val="tx1"/>
              </a:solidFill>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WAN</a:t>
            </a:r>
            <a:endParaRPr lang="en-IN" dirty="0"/>
          </a:p>
        </p:txBody>
      </p:sp>
      <p:sp>
        <p:nvSpPr>
          <p:cNvPr id="3" name="Content Placeholder 2"/>
          <p:cNvSpPr>
            <a:spLocks noGrp="1"/>
          </p:cNvSpPr>
          <p:nvPr>
            <p:ph sz="quarter" idx="1"/>
          </p:nvPr>
        </p:nvSpPr>
        <p:spPr/>
        <p:txBody>
          <a:bodyPr/>
          <a:lstStyle/>
          <a:p>
            <a:r>
              <a:rPr lang="en-IN" dirty="0" smtClean="0"/>
              <a:t>Interconnection of terminals spread across countries or continents. </a:t>
            </a:r>
            <a:endParaRPr lang="en-IN" dirty="0"/>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MAN </a:t>
            </a:r>
            <a:endParaRPr lang="en-IN" dirty="0"/>
          </a:p>
        </p:txBody>
      </p:sp>
      <p:sp>
        <p:nvSpPr>
          <p:cNvPr id="3" name="Content Placeholder 2"/>
          <p:cNvSpPr>
            <a:spLocks noGrp="1"/>
          </p:cNvSpPr>
          <p:nvPr>
            <p:ph sz="quarter" idx="1"/>
          </p:nvPr>
        </p:nvSpPr>
        <p:spPr/>
        <p:txBody>
          <a:bodyPr/>
          <a:lstStyle/>
          <a:p>
            <a:pPr>
              <a:buNone/>
            </a:pPr>
            <a:r>
              <a:rPr lang="en-IN" dirty="0" smtClean="0"/>
              <a:t>It is intermediate network between a LAN and a WAN is sometimes used to connect computers.</a:t>
            </a:r>
            <a:endParaRPr lang="en-IN"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Network topologies:</a:t>
            </a:r>
            <a:endParaRPr lang="en-IN" dirty="0"/>
          </a:p>
        </p:txBody>
      </p:sp>
      <p:sp>
        <p:nvSpPr>
          <p:cNvPr id="3" name="Content Placeholder 2"/>
          <p:cNvSpPr>
            <a:spLocks noGrp="1"/>
          </p:cNvSpPr>
          <p:nvPr>
            <p:ph sz="quarter" idx="1"/>
          </p:nvPr>
        </p:nvSpPr>
        <p:spPr/>
        <p:txBody>
          <a:bodyPr/>
          <a:lstStyle/>
          <a:p>
            <a:pPr>
              <a:buNone/>
            </a:pPr>
            <a:r>
              <a:rPr lang="en-IN" dirty="0" smtClean="0"/>
              <a:t>It refers to the physical layout of the network. This includes all the hardware that make up the network and the points of connection to the network by the station are called nodes or link </a:t>
            </a:r>
          </a:p>
          <a:p>
            <a:pPr>
              <a:buNone/>
            </a:pPr>
            <a:r>
              <a:rPr lang="en-IN" dirty="0" smtClean="0"/>
              <a:t>It is a systematic connection of network.</a:t>
            </a:r>
          </a:p>
          <a:p>
            <a:pPr>
              <a:buNone/>
            </a:pPr>
            <a:r>
              <a:rPr lang="en-IN" dirty="0" smtClean="0"/>
              <a:t>A layout of network.</a:t>
            </a:r>
          </a:p>
          <a:p>
            <a:pPr>
              <a:buNone/>
            </a:pPr>
            <a:endParaRPr lang="en-IN" dirty="0"/>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Bus topology</a:t>
            </a:r>
            <a:endParaRPr lang="en-IN" dirty="0"/>
          </a:p>
        </p:txBody>
      </p:sp>
      <p:sp>
        <p:nvSpPr>
          <p:cNvPr id="3" name="Content Placeholder 2"/>
          <p:cNvSpPr>
            <a:spLocks noGrp="1"/>
          </p:cNvSpPr>
          <p:nvPr>
            <p:ph sz="quarter" idx="1"/>
          </p:nvPr>
        </p:nvSpPr>
        <p:spPr/>
        <p:txBody>
          <a:bodyPr/>
          <a:lstStyle/>
          <a:p>
            <a:r>
              <a:rPr lang="en-IN" dirty="0" smtClean="0"/>
              <a:t>All the computer are connected with main cable.</a:t>
            </a:r>
          </a:p>
          <a:p>
            <a:r>
              <a:rPr lang="en-IN" dirty="0" smtClean="0"/>
              <a:t>Data  flow in single direction.</a:t>
            </a:r>
          </a:p>
          <a:p>
            <a:r>
              <a:rPr lang="en-IN" dirty="0" smtClean="0"/>
              <a:t>Cost effective.</a:t>
            </a:r>
          </a:p>
          <a:p>
            <a:r>
              <a:rPr lang="en-IN" dirty="0" smtClean="0"/>
              <a:t>Commonly used in small networks.</a:t>
            </a:r>
          </a:p>
          <a:p>
            <a:r>
              <a:rPr lang="en-IN" dirty="0" smtClean="0"/>
              <a:t>Easy to expand.</a:t>
            </a:r>
          </a:p>
          <a:p>
            <a:r>
              <a:rPr lang="en-IN" dirty="0" smtClean="0"/>
              <a:t>Slower, and depend on main cable. If, main cable fails all other network will fail.</a:t>
            </a:r>
          </a:p>
          <a:p>
            <a:endParaRPr lang="en-IN"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
          </p:nvPr>
        </p:nvPicPr>
        <p:blipFill>
          <a:blip r:embed="rId2"/>
          <a:stretch>
            <a:fillRect/>
          </a:stretch>
        </p:blipFill>
        <p:spPr bwMode="auto">
          <a:xfrm>
            <a:off x="457200" y="2491634"/>
            <a:ext cx="7467600" cy="3090757"/>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TotalTime>
  <Words>440</Words>
  <Application>Microsoft Office PowerPoint</Application>
  <PresentationFormat>On-screen Show (4:3)</PresentationFormat>
  <Paragraphs>50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Networks and database:</vt:lpstr>
      <vt:lpstr>What is computer network????</vt:lpstr>
      <vt:lpstr> classification of computer network:</vt:lpstr>
      <vt:lpstr>LAN:</vt:lpstr>
      <vt:lpstr>WAN</vt:lpstr>
      <vt:lpstr>MAN </vt:lpstr>
      <vt:lpstr>Network topologies:</vt:lpstr>
      <vt:lpstr>Bus topology</vt:lpstr>
      <vt:lpstr>Slide 9</vt:lpstr>
      <vt:lpstr>Ring topologies.</vt:lpstr>
      <vt:lpstr>Slide 11</vt:lpstr>
      <vt:lpstr>Slide 12</vt:lpstr>
      <vt:lpstr>Star topology</vt:lpstr>
      <vt:lpstr>Slide 14</vt:lpstr>
      <vt:lpstr>Mesh topology. </vt:lpstr>
      <vt:lpstr>Slide 16</vt:lpstr>
      <vt:lpstr>Slide 17</vt:lpstr>
      <vt:lpstr>Hybrid topology </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Networks and database:</dc:title>
  <dc:creator>Lenovo</dc:creator>
  <cp:lastModifiedBy>Lenovo</cp:lastModifiedBy>
  <cp:revision>13</cp:revision>
  <dcterms:created xsi:type="dcterms:W3CDTF">2020-01-06T12:30:29Z</dcterms:created>
  <dcterms:modified xsi:type="dcterms:W3CDTF">2020-01-06T17:03:44Z</dcterms:modified>
</cp:coreProperties>
</file>